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8"/>
  </p:notesMasterIdLst>
  <p:sldIdLst>
    <p:sldId id="273" r:id="rId2"/>
    <p:sldId id="27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75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9244" autoAdjust="0"/>
  </p:normalViewPr>
  <p:slideViewPr>
    <p:cSldViewPr>
      <p:cViewPr varScale="1">
        <p:scale>
          <a:sx n="79" d="100"/>
          <a:sy n="79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6F995BC-BB9A-4290-AE72-20510542FF88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B39612D-000B-4337-970D-87583C3B8AE3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9612D-000B-4337-970D-87583C3B8AE3}" type="slidenum">
              <a:rPr lang="fa-IR" smtClean="0"/>
              <a:pPr/>
              <a:t>15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1DE05-77C6-43CF-A4CB-87FE7BA21BA9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69D80-033D-4184-8378-5EC327D8D3C5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BISM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69950"/>
            <a:ext cx="9180513" cy="636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موضوع: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مادران پرخطر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         </a:t>
            </a:r>
            <a:b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</a:b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مکان: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بلوک زایمان/بخش پس اززایمان/ اورژانس/اتاق عمل/کلینیک مراقبت دوران بارداری                                                                                                   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مخاطب: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ماما مسئول/رئیس بخش/رئیس یا مدیر عامل/ماما/پرستار/پزشک</a:t>
            </a:r>
            <a:endParaRPr lang="fa-IR" sz="20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3999" cy="5105400"/>
        </p:xfrm>
        <a:graphic>
          <a:graphicData uri="http://schemas.openxmlformats.org/drawingml/2006/table">
            <a:tbl>
              <a:tblPr rtl="1"/>
              <a:tblGrid>
                <a:gridCol w="1828373"/>
                <a:gridCol w="1829084"/>
                <a:gridCol w="1828373"/>
                <a:gridCol w="2456141"/>
                <a:gridCol w="1202028"/>
              </a:tblGrid>
              <a:tr h="510540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مراقبت نوزاد در مادر پرخطر</a:t>
                      </a:r>
                      <a:endParaRPr lang="en-US" sz="16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600" dirty="0">
                          <a:latin typeface="IranNastaliq"/>
                          <a:ea typeface="Calibri"/>
                          <a:cs typeface="B Nazanin" pitchFamily="2" charset="-78"/>
                        </a:rPr>
                        <a:t>برنامه شیفت کاری متخصصین اطفال</a:t>
                      </a:r>
                      <a:endParaRPr lang="en-US" sz="16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600" dirty="0">
                          <a:latin typeface="IranNastaliq"/>
                          <a:ea typeface="Calibri"/>
                          <a:cs typeface="B Nazanin" pitchFamily="2" charset="-78"/>
                        </a:rPr>
                        <a:t>ثبت اقدامات احیاء نوزاد در پرونده مادر/نوزاد</a:t>
                      </a:r>
                      <a:endParaRPr lang="en-US" sz="16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600" dirty="0">
                          <a:latin typeface="IranNastaliq"/>
                          <a:ea typeface="Calibri"/>
                          <a:cs typeface="B Nazanin" pitchFamily="2" charset="-78"/>
                        </a:rPr>
                        <a:t>گواهی دوره آموزشی احیاء پیشرفته نوزاد</a:t>
                      </a:r>
                      <a:endParaRPr lang="en-US" sz="16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600" dirty="0">
                          <a:latin typeface="IranNastaliq"/>
                          <a:ea typeface="Calibri"/>
                          <a:cs typeface="B Nazanin" pitchFamily="2" charset="-78"/>
                        </a:rPr>
                        <a:t>حضور متخصص اطفال بر بالین مادر پرخطر قبل از تولد نوزاد، در اتاق زایمان/اتاق عمل</a:t>
                      </a:r>
                      <a:endParaRPr lang="en-US" sz="16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600" dirty="0">
                          <a:latin typeface="IranNastaliq"/>
                          <a:ea typeface="Calibri"/>
                          <a:cs typeface="B Nazanin" pitchFamily="2" charset="-78"/>
                        </a:rPr>
                        <a:t>امروز شیفت کاری شما در بیمارستان چیست؟(پزشک اطفال)</a:t>
                      </a:r>
                      <a:endParaRPr lang="en-US" sz="16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600" dirty="0">
                          <a:latin typeface="IranNastaliq"/>
                          <a:ea typeface="Calibri"/>
                          <a:cs typeface="B Nazanin" pitchFamily="2" charset="-78"/>
                        </a:rPr>
                        <a:t>آیا امروز مادر پرخطری که نیاز به احیاء نوزاد داشته، در شیفت شما زایمان کرده است؟</a:t>
                      </a:r>
                      <a:endParaRPr lang="en-US" sz="16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600" dirty="0">
                          <a:latin typeface="IranNastaliq"/>
                          <a:ea typeface="Calibri"/>
                          <a:cs typeface="B Nazanin" pitchFamily="2" charset="-78"/>
                        </a:rPr>
                        <a:t>درصورت پیش بینی نیاز به احیاء نوزاد چه می کنید؟(ماما/پزشک زنان)</a:t>
                      </a:r>
                      <a:endParaRPr lang="en-US" sz="16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>
                        <a:latin typeface="IranNastaliq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/>
            </a:r>
            <a:b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</a:br>
            <a: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موضوع: </a:t>
            </a:r>
            <a:r>
              <a:rPr lang="fa-IR" sz="2200" b="1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آموزش</a:t>
            </a:r>
            <a: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 </a:t>
            </a:r>
            <a:r>
              <a:rPr lang="fa-IR" sz="2200" b="1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به مادر</a:t>
            </a:r>
            <a: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               </a:t>
            </a:r>
            <a:b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</a:br>
            <a: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   </a:t>
            </a:r>
            <a:r>
              <a:rPr lang="fa-IR" sz="2200" b="1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مکان:</a:t>
            </a:r>
            <a: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 بلوک زایمان/بخش پس اززایمان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 </a:t>
            </a:r>
            <a:r>
              <a:rPr lang="fa-IR" sz="2200" b="1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مخاطب:</a:t>
            </a:r>
            <a:r>
              <a:rPr lang="fa-IR" sz="2200" dirty="0" smtClean="0">
                <a:solidFill>
                  <a:schemeClr val="bg1"/>
                </a:solidFill>
                <a:latin typeface="2  Titr"/>
                <a:ea typeface="Calibri" pitchFamily="34" charset="0"/>
                <a:cs typeface="Arial" pitchFamily="34" charset="0"/>
              </a:rPr>
              <a:t> ماما/پزشک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 smtClean="0">
                <a:latin typeface="Arial" pitchFamily="34" charset="0"/>
                <a:cs typeface="Arial" pitchFamily="34" charset="0"/>
              </a:rPr>
            </a:b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" y="914400"/>
          <a:ext cx="9143998" cy="6069934"/>
        </p:xfrm>
        <a:graphic>
          <a:graphicData uri="http://schemas.openxmlformats.org/drawingml/2006/table">
            <a:tbl>
              <a:tblPr rtl="1"/>
              <a:tblGrid>
                <a:gridCol w="1828800"/>
                <a:gridCol w="2270234"/>
                <a:gridCol w="921676"/>
                <a:gridCol w="2813538"/>
                <a:gridCol w="1309750"/>
              </a:tblGrid>
              <a:tr h="209308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latin typeface="IranNastaliq"/>
                          <a:ea typeface="Calibri"/>
                          <a:cs typeface="B Nazanin"/>
                        </a:rPr>
                        <a:t>پرسش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/>
                        </a:rPr>
                        <a:t>شواهد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/>
                        </a:rPr>
                        <a:t>ترمینولوژی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0930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/>
                        </a:rPr>
                        <a:t>مستندات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/>
                        </a:rPr>
                        <a:t>مشاهده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/>
                        </a:rPr>
                        <a:t>مصاحبه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1883773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آموزش بدو ورود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دسترسی به دستورالعمل های راهنمای کشوری ارائه خدمات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مفاد آموزش به مادران قبل از زایمان جیست؟(رئیس بخش، ماما مسئول)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درخصوص نحوه زایمان، روش های کاهش درد، برقراری تماس پوستی با نوزاد و اهمیت تغذیه نوزاد با شیر مادر چه آموزش هایی دریافت کرده اید؟(مادر)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0313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آموزش پس از زایمان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مفاد آموزش به مادران پس از زایمان جیست؟(رئیس بخش، ماما مسئول)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درخصوص زمان خروج از تخت به شما توضیح داده اند؟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درخصوص علائم خطر پس از زایمان به شما آموزش داده اند؟(درصورت مشاهده چه مشکلاتی سریعاً به مرکز درمانی مراجعه می کنید؟)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درخصوص نحوه مراقبت از محل اپیزیاتومی آموزش دیده اید؟ لطفاً توضیح دهید.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23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آموزش مراقبت از نوزاد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نسخه کتبی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اموزش به مادر، امضاء شده توسط وی در پرونده و یک نسخه تحویل به مادر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درخصوص مراقبت از نوزادتان چه آموزش هایی به شما داده شده است؟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5314" marR="4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fa-IR" sz="2000" dirty="0" smtClean="0">
                <a:solidFill>
                  <a:schemeClr val="bg1"/>
                </a:solidFill>
              </a:rPr>
              <a:t/>
            </a:r>
            <a:br>
              <a:rPr lang="fa-IR" sz="2000" dirty="0" smtClean="0">
                <a:solidFill>
                  <a:schemeClr val="bg1"/>
                </a:solidFill>
              </a:rPr>
            </a:br>
            <a:r>
              <a:rPr lang="fa-IR" sz="2000" dirty="0" smtClean="0">
                <a:solidFill>
                  <a:schemeClr val="bg1"/>
                </a:solidFill>
              </a:rPr>
              <a:t>موضوع</a:t>
            </a:r>
            <a:r>
              <a:rPr lang="fa-IR" sz="2000" dirty="0">
                <a:solidFill>
                  <a:schemeClr val="bg1"/>
                </a:solidFill>
              </a:rPr>
              <a:t>: </a:t>
            </a:r>
            <a:r>
              <a:rPr lang="fa-IR" sz="2000" b="1" dirty="0">
                <a:solidFill>
                  <a:schemeClr val="bg1"/>
                </a:solidFill>
              </a:rPr>
              <a:t>عملکرد کمیته زایمان ایمن و ترویج تغذیه با شیر مادر</a:t>
            </a:r>
            <a:r>
              <a:rPr lang="fa-IR" sz="2000" dirty="0">
                <a:solidFill>
                  <a:schemeClr val="bg1"/>
                </a:solidFill>
              </a:rPr>
              <a:t>        </a:t>
            </a:r>
            <a:r>
              <a:rPr lang="fa-IR" sz="2000" dirty="0" smtClean="0">
                <a:solidFill>
                  <a:schemeClr val="bg1"/>
                </a:solidFill>
              </a:rPr>
              <a:t/>
            </a:r>
            <a:br>
              <a:rPr lang="fa-IR" sz="2000" dirty="0" smtClean="0">
                <a:solidFill>
                  <a:schemeClr val="bg1"/>
                </a:solidFill>
              </a:rPr>
            </a:br>
            <a:r>
              <a:rPr lang="fa-IR" sz="2000" dirty="0" smtClean="0">
                <a:solidFill>
                  <a:schemeClr val="bg1"/>
                </a:solidFill>
              </a:rPr>
              <a:t> </a:t>
            </a:r>
            <a:r>
              <a:rPr lang="fa-IR" sz="2000" b="1" dirty="0">
                <a:solidFill>
                  <a:schemeClr val="bg1"/>
                </a:solidFill>
              </a:rPr>
              <a:t>مکان</a:t>
            </a:r>
            <a:r>
              <a:rPr lang="fa-IR" sz="2000" dirty="0">
                <a:solidFill>
                  <a:schemeClr val="bg1"/>
                </a:solidFill>
              </a:rPr>
              <a:t>: بلوک زایمان/بخش پس از زایمان/کودکان/نوزادان/</a:t>
            </a:r>
            <a:r>
              <a:rPr lang="en-US" sz="2000" dirty="0">
                <a:solidFill>
                  <a:schemeClr val="bg1"/>
                </a:solidFill>
              </a:rPr>
              <a:t>NICU</a:t>
            </a:r>
            <a:r>
              <a:rPr lang="fa-IR" sz="2000" dirty="0">
                <a:solidFill>
                  <a:schemeClr val="bg1"/>
                </a:solidFill>
              </a:rPr>
              <a:t>/داروخانه/کلینیک مراقبت دوران بارداری/کمیته زایمان ایمن و ترویج تغذه با شیر مادر                                                                                               </a:t>
            </a:r>
            <a:r>
              <a:rPr lang="fa-IR" sz="2000" dirty="0" smtClean="0">
                <a:solidFill>
                  <a:schemeClr val="bg1"/>
                </a:solidFill>
              </a:rPr>
              <a:t/>
            </a:r>
            <a:br>
              <a:rPr lang="fa-IR" sz="2000" dirty="0" smtClean="0">
                <a:solidFill>
                  <a:schemeClr val="bg1"/>
                </a:solidFill>
              </a:rPr>
            </a:br>
            <a:r>
              <a:rPr lang="fa-IR" sz="2000" b="1" dirty="0" smtClean="0">
                <a:solidFill>
                  <a:schemeClr val="bg1"/>
                </a:solidFill>
              </a:rPr>
              <a:t>مخاطب</a:t>
            </a:r>
            <a:r>
              <a:rPr lang="fa-IR" sz="2000" b="1" dirty="0">
                <a:solidFill>
                  <a:schemeClr val="bg1"/>
                </a:solidFill>
              </a:rPr>
              <a:t>:</a:t>
            </a:r>
            <a:r>
              <a:rPr lang="fa-IR" sz="2000" dirty="0">
                <a:solidFill>
                  <a:schemeClr val="bg1"/>
                </a:solidFill>
              </a:rPr>
              <a:t> ماما مسئول زایمان، مسئول بخش پس از زایمان، مسئول بخش نوزادان و </a:t>
            </a:r>
            <a:r>
              <a:rPr lang="en-US" sz="2000" dirty="0">
                <a:solidFill>
                  <a:schemeClr val="bg1"/>
                </a:solidFill>
              </a:rPr>
              <a:t>NICU</a:t>
            </a:r>
            <a:r>
              <a:rPr lang="fa-IR" sz="2000" dirty="0">
                <a:solidFill>
                  <a:schemeClr val="bg1"/>
                </a:solidFill>
              </a:rPr>
              <a:t>، رئیس بخش زایمان بخش های فوق،اعضای کمیته، مسئول فن آوری اطلاعات، مادران و همراهان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676400"/>
          <a:ext cx="8686800" cy="4876800"/>
        </p:xfrm>
        <a:graphic>
          <a:graphicData uri="http://schemas.openxmlformats.org/drawingml/2006/table">
            <a:tbl>
              <a:tblPr rtl="1"/>
              <a:tblGrid>
                <a:gridCol w="2231283"/>
                <a:gridCol w="2231283"/>
                <a:gridCol w="1412383"/>
                <a:gridCol w="1412383"/>
                <a:gridCol w="1399468"/>
              </a:tblGrid>
              <a:tr h="294650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latin typeface="IranNastaliq"/>
                          <a:ea typeface="Calibri"/>
                          <a:cs typeface="B Nazanin"/>
                        </a:rPr>
                        <a:t>پرسش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شواهد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ترمینولوژی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9465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مستندات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مشاهده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latin typeface="IranNastaliq"/>
                          <a:ea typeface="Calibri"/>
                          <a:cs typeface="B Nazanin"/>
                        </a:rPr>
                        <a:t>مصاحبه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126103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شاخص سزارین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ثبت اطلاعات مربوط به زایمان ها در سامانه ایمان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محاسبه میزان سزارین و سزارین اول ماهیانه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صورتجلسه کمیته زایمان ایمن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روند کاهشی در میزان سزارین سالیانه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47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خوشایندسازی زایمان طبیعی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صورتجلسه کمیته زایمان ایمن درخصوص </a:t>
                      </a: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فرایندهای </a:t>
                      </a:r>
                      <a:r>
                        <a:rPr lang="fa-IR" sz="1400" smtClean="0">
                          <a:latin typeface="IranNastaliq"/>
                          <a:ea typeface="Calibri"/>
                          <a:cs typeface="B Nazanin"/>
                        </a:rPr>
                        <a:t>خوشایندسازی زایمان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رعایت اصول تکریم مادر باردار در بلوک زایمان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مشاهده فرایندهای خوشایندسازی زایمان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رعایت حریم خصوصی مادران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ایا از برخورد پرسنل و پزشکان راضی هستید؟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آیا در طی بستری در بلوک زایمان اجازه حضور همراه در کنار شما داده شد؟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آیا از روند پیشرفت زایمان  بیمارتان اطلاع دارید؟(همراه)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خوشایندسازی زایمان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0062" marR="60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fa-IR" sz="2000" dirty="0" smtClean="0">
                <a:solidFill>
                  <a:schemeClr val="bg1"/>
                </a:solidFill>
              </a:rPr>
              <a:t>موضوع: </a:t>
            </a:r>
            <a:r>
              <a:rPr lang="fa-IR" sz="2000" b="1" dirty="0" smtClean="0">
                <a:solidFill>
                  <a:schemeClr val="bg1"/>
                </a:solidFill>
              </a:rPr>
              <a:t>عملکرد کمیته زایمان ایمن و ترویج تغذیه با شیر مادر</a:t>
            </a:r>
            <a:r>
              <a:rPr lang="fa-IR" sz="2000" dirty="0" smtClean="0">
                <a:solidFill>
                  <a:schemeClr val="bg1"/>
                </a:solidFill>
              </a:rPr>
              <a:t>       </a:t>
            </a:r>
            <a:br>
              <a:rPr lang="fa-IR" sz="2000" dirty="0" smtClean="0">
                <a:solidFill>
                  <a:schemeClr val="bg1"/>
                </a:solidFill>
              </a:rPr>
            </a:br>
            <a:r>
              <a:rPr lang="fa-IR" sz="2000" dirty="0" smtClean="0">
                <a:solidFill>
                  <a:schemeClr val="bg1"/>
                </a:solidFill>
              </a:rPr>
              <a:t>  </a:t>
            </a:r>
            <a:r>
              <a:rPr lang="fa-IR" sz="2000" b="1" dirty="0" smtClean="0">
                <a:solidFill>
                  <a:schemeClr val="bg1"/>
                </a:solidFill>
              </a:rPr>
              <a:t>مکان</a:t>
            </a:r>
            <a:r>
              <a:rPr lang="fa-IR" sz="2000" dirty="0" smtClean="0">
                <a:solidFill>
                  <a:schemeClr val="bg1"/>
                </a:solidFill>
              </a:rPr>
              <a:t>: بلوک زایمان/بخش پس از زایمان/کودکان/نوزادان/</a:t>
            </a:r>
            <a:r>
              <a:rPr lang="en-US" sz="2000" dirty="0" smtClean="0">
                <a:solidFill>
                  <a:schemeClr val="bg1"/>
                </a:solidFill>
              </a:rPr>
              <a:t>NICU</a:t>
            </a:r>
            <a:r>
              <a:rPr lang="fa-IR" sz="2000" dirty="0" smtClean="0">
                <a:solidFill>
                  <a:schemeClr val="bg1"/>
                </a:solidFill>
              </a:rPr>
              <a:t>/داروخانه/کلینیک مراقبت دوران بارداری/کمیته زایمان ایمن و ترویج تغذه با شیر مادر                                                                                            </a:t>
            </a:r>
            <a:br>
              <a:rPr lang="fa-IR" sz="2000" dirty="0" smtClean="0">
                <a:solidFill>
                  <a:schemeClr val="bg1"/>
                </a:solidFill>
              </a:rPr>
            </a:br>
            <a:r>
              <a:rPr lang="fa-IR" sz="2000" dirty="0" smtClean="0">
                <a:solidFill>
                  <a:schemeClr val="bg1"/>
                </a:solidFill>
              </a:rPr>
              <a:t>    </a:t>
            </a:r>
            <a:r>
              <a:rPr lang="fa-IR" sz="2000" b="1" dirty="0" smtClean="0">
                <a:solidFill>
                  <a:schemeClr val="bg1"/>
                </a:solidFill>
              </a:rPr>
              <a:t>مخاطب:</a:t>
            </a:r>
            <a:r>
              <a:rPr lang="fa-IR" sz="2000" dirty="0" smtClean="0">
                <a:solidFill>
                  <a:schemeClr val="bg1"/>
                </a:solidFill>
              </a:rPr>
              <a:t> ماما مسئول زایمان، مسئول بخش پس از زایمان، مسئول بخش نوزادان و </a:t>
            </a:r>
            <a:r>
              <a:rPr lang="en-US" sz="2000" dirty="0" smtClean="0">
                <a:solidFill>
                  <a:schemeClr val="bg1"/>
                </a:solidFill>
              </a:rPr>
              <a:t>NICU</a:t>
            </a:r>
            <a:r>
              <a:rPr lang="fa-IR" sz="2000" dirty="0" smtClean="0">
                <a:solidFill>
                  <a:schemeClr val="bg1"/>
                </a:solidFill>
              </a:rPr>
              <a:t>، رئیس بخش زایمان بخش های فوق،اعضای کمیته، مسئول فن آوری اطلاعات، مادران و همراهان</a:t>
            </a:r>
            <a:endParaRPr lang="fa-IR" sz="20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762999" cy="4876800"/>
        </p:xfrm>
        <a:graphic>
          <a:graphicData uri="http://schemas.openxmlformats.org/drawingml/2006/table">
            <a:tbl>
              <a:tblPr rtl="1"/>
              <a:tblGrid>
                <a:gridCol w="1795310"/>
                <a:gridCol w="3086376"/>
                <a:gridCol w="1927665"/>
                <a:gridCol w="1953648"/>
              </a:tblGrid>
              <a:tr h="348342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اطمینان از رعایت اندیکاسیون های سزارین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تدوین خط مشی و روش اجرایی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مستندات نتایج بررسی عملکرد متخصصین زنان درخصوص سزارین های انجام شده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صورتجلسه کمیته زایمان ایمن درخصوص بررسی نتایج فوق و مصوبات مربوطه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رعایت اندیکاسیون های سزارین  در بررسی پرونده مادران سزارینی در کمیته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در بیمارستان شما چطور از رعایت اندیکاسیون های سزارین مطمئن می شوید؟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درصورتی که پزشکی مادری را بدون اندیکاسیون سزارین کند بیمارستان چگونه عمل می کند؟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371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آموزش کارکنان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برنامه ریزی اموزش کارکنان بخش های مرتبط در کمیته ترویج تغذیه با شیر مادر(صورتجلسه)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گواهی شرکت در آموزش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در کارگاه شیر مادر شرکت کرده اید؟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عناوین آموزشی شما چه بود؟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52400"/>
          <a:ext cx="9144000" cy="6620193"/>
        </p:xfrm>
        <a:graphic>
          <a:graphicData uri="http://schemas.openxmlformats.org/drawingml/2006/table">
            <a:tbl>
              <a:tblPr rtl="1"/>
              <a:tblGrid>
                <a:gridCol w="1534410"/>
                <a:gridCol w="2637853"/>
                <a:gridCol w="1647530"/>
                <a:gridCol w="1815865"/>
                <a:gridCol w="1508342"/>
              </a:tblGrid>
              <a:tr h="111672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آموزش اعضای کمیته زایمان ایمن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گواهی/مستندات شرکت در آموزش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در چه دوره های بازاموزی/سمینار برگزار شده از سوی ستاد دانشگاهی/کشوری شرکت کرده اید؟(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020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نظارت بر عملکرد کارکنان در خصوص مراقبت مادر و نوزاد، اموزش به مادر و اقدامات دهگانه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شیوه نامه تدوین شده توسط دو کمیته زایمان ایمن و ترویج شیر مادر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مستندات نظارت دوره ای از بخش ها(چک لیست/گزارش)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صورتجلسه دو کمیته درخصوص بررسی نتایج بازدیدها و اقدامات اصلاحی/برنامه بهبود تصویب شده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مشاهده اقدامات انجام شده در بخش های مورد بازدید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نصب لوح دوستدار مادر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نصب لوح دوستدار کودک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اعضای کمیته زایمان ایمن و شیر مادر جهت پایش مراقبت های مادر و نوزاد و اقدامات دهگانه دوستدار مادر و دوستدار کودک از بخش شما بازدید کرده اند؟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بازدیدها با جه فواصلی انجام می شود؟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پیرو بازدیدها اقدام اصلاحی خاصی هم صورت گرفته؟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ایا بیمارستان موفق به اخذ لوح دوستدار مادر شده است؟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ایا بیمارستان موفق به اخذ لوح دوستدار کودک شده است؟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دوستدار مادر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دوستدار کودک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06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اثربخشی مراقبت های مادر و نوزاد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دسترسی به ابزار بررسی کیفیت خدمات بخش زایمان(چک لیست اکسل)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چک لیست های تکمیل شده  در فواصل زمانی معین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صورتجلسه کمیته زایمان ایمن و مصوبات اقدامات اصلاحی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اقدام اصلاحی انجام شده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به ابزار بررسی کیفیت خدمات بلوک زایمان دسترسی دارید؟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از محتوای ابزار چه اطلاعی دارید؟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51161" marR="51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" y="152400"/>
          <a:ext cx="9118946" cy="6974526"/>
        </p:xfrm>
        <a:graphic>
          <a:graphicData uri="http://schemas.openxmlformats.org/drawingml/2006/table">
            <a:tbl>
              <a:tblPr rtl="1"/>
              <a:tblGrid>
                <a:gridCol w="1509357"/>
                <a:gridCol w="2637852"/>
                <a:gridCol w="1647529"/>
                <a:gridCol w="2359706"/>
                <a:gridCol w="964502"/>
              </a:tblGrid>
              <a:tr h="178561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ترخیص همزمان مادر و نوزاد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رعایت هم اتاقی مادر و نوزاد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آیا نوزادان از زمان تولد تا ترخیص در کنار مادر هستند؟(در صورت سلامت نوزاد)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کمیته زایمان و تغذیه با شیر مادر چگونه بر این روند نظارت می کند؟(اعضای کمیته)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011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اجرای قانون شیر مادر و کد بین المللی بازاریابی جانشین شونده شیر مادر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تعیین ناظرین و مسئولیت های مربوطه و روند نظارت بر اجرای قانون شیر مادر(صورتجلسه کمیته ترویج شیر مادر)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اجرای قانون شیر مادر و سیاست های اتخاذ شده در این خصوص را در داروخانه بیمارستان چگونه نظارت می کنید؟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61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پایش دوره ای برنامه شیر مادر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مستندات پایش دوره ای شیر مادر(چک لیست های تکمیل شده)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صورتجلسه کمیته شیر مادر درخصوص بررسی نتایج پایش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اقدامات اصلاحی/برنامه بهبود مصوب شده در کمیته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معرفی یکی از اعضای کمیته شیر مادر جهت همکاری با مرکز بهداشت(صورتجلسه/ ابلاغ)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35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توزیع نشریات اموزشی به مادران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نشریات/پمفلت آموزشی درخصوص مراقبت های بارداری، زایمان و پس از زایمان در بخش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در جلسات آموزشی کلاس های آمادگی زایمان در بیمارستان شرکت کرده اید؟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 آیا در دوران بارداری و در طول بستری در بخش، درخصوص مراقبت از خودتان جزوه اموزشی دریافت کرده اید؟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8060" marR="4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4541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4" descr="29ooghd28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304800"/>
            <a:ext cx="40386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 smtClean="0"/>
              <a:t>با تشکر از توجه شما</a:t>
            </a:r>
            <a:endParaRPr lang="fa-IR" sz="4000" b="1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81000" y="2870200"/>
            <a:ext cx="8382000" cy="1016000"/>
          </a:xfrm>
        </p:spPr>
        <p:txBody>
          <a:bodyPr/>
          <a:lstStyle/>
          <a:p>
            <a:endParaRPr lang="fa-IR" smtClean="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81000" y="3962400"/>
            <a:ext cx="8382000" cy="6096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endParaRPr lang="fa-IR" b="0" smtClean="0">
              <a:solidFill>
                <a:srgbClr val="000000"/>
              </a:solidFill>
            </a:endParaRP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6934200" y="2895600"/>
            <a:ext cx="1524000" cy="2057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rtl="0"/>
            <a:endParaRPr lang="fa-IR" sz="2400">
              <a:latin typeface="Times New Roman" pitchFamily="18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2514600"/>
            <a:ext cx="9144000" cy="24765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5400000" scaled="1"/>
          </a:gra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rtl="0"/>
            <a:endParaRPr lang="fa-IR" sz="7200">
              <a:solidFill>
                <a:srgbClr val="006600"/>
              </a:solidFill>
              <a:latin typeface="Times New Roman" pitchFamily="18" charset="0"/>
              <a:cs typeface="B Titr" pitchFamily="2" charset="-78"/>
            </a:endParaRP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-19812000" y="1347788"/>
            <a:ext cx="17983200" cy="1144587"/>
            <a:chOff x="-8991600" y="1338264"/>
            <a:chExt cx="17983202" cy="1144380"/>
          </a:xfrm>
        </p:grpSpPr>
        <p:grpSp>
          <p:nvGrpSpPr>
            <p:cNvPr id="3" name="Group 21"/>
            <p:cNvGrpSpPr>
              <a:grpSpLocks/>
            </p:cNvGrpSpPr>
            <p:nvPr/>
          </p:nvGrpSpPr>
          <p:grpSpPr bwMode="auto">
            <a:xfrm>
              <a:off x="133352" y="1338264"/>
              <a:ext cx="8858250" cy="1143000"/>
              <a:chOff x="133352" y="1338264"/>
              <a:chExt cx="8858250" cy="1143000"/>
            </a:xfrm>
          </p:grpSpPr>
          <p:sp>
            <p:nvSpPr>
              <p:cNvPr id="4124" name="AutoShape 10" descr="baby08"/>
              <p:cNvSpPr>
                <a:spLocks noChangeArrowheads="1"/>
              </p:cNvSpPr>
              <p:nvPr/>
            </p:nvSpPr>
            <p:spPr bwMode="auto">
              <a:xfrm rot="5400000">
                <a:off x="3333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2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25" name="AutoShape 10" descr="Delivery_Room"/>
              <p:cNvSpPr>
                <a:spLocks noChangeArrowheads="1"/>
              </p:cNvSpPr>
              <p:nvPr/>
            </p:nvSpPr>
            <p:spPr bwMode="auto">
              <a:xfrm rot="5400000">
                <a:off x="21621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3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26" name="AutoShape 10" descr="baby-sleep-colored"/>
              <p:cNvSpPr>
                <a:spLocks noChangeArrowheads="1"/>
              </p:cNvSpPr>
              <p:nvPr/>
            </p:nvSpPr>
            <p:spPr bwMode="auto">
              <a:xfrm rot="5400000">
                <a:off x="39909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4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27" name="AutoShape 10" descr="13026_889"/>
              <p:cNvSpPr>
                <a:spLocks noChangeArrowheads="1"/>
              </p:cNvSpPr>
              <p:nvPr/>
            </p:nvSpPr>
            <p:spPr bwMode="auto">
              <a:xfrm rot="5400000">
                <a:off x="58197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1">
                <a:blip r:embed="rId5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28" name="AutoShape 10" descr="0510192029401_v9j0260c8softenpn"/>
              <p:cNvSpPr>
                <a:spLocks noChangeArrowheads="1"/>
              </p:cNvSpPr>
              <p:nvPr/>
            </p:nvSpPr>
            <p:spPr bwMode="auto">
              <a:xfrm rot="5400000">
                <a:off x="76485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6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</p:grpSp>
        <p:grpSp>
          <p:nvGrpSpPr>
            <p:cNvPr id="4" name="Group 23"/>
            <p:cNvGrpSpPr>
              <a:grpSpLocks/>
            </p:cNvGrpSpPr>
            <p:nvPr/>
          </p:nvGrpSpPr>
          <p:grpSpPr bwMode="auto">
            <a:xfrm>
              <a:off x="-8991600" y="1339644"/>
              <a:ext cx="8858250" cy="1143000"/>
              <a:chOff x="133352" y="1338264"/>
              <a:chExt cx="8858250" cy="1143000"/>
            </a:xfrm>
          </p:grpSpPr>
          <p:sp>
            <p:nvSpPr>
              <p:cNvPr id="4119" name="AutoShape 10" descr="Surgeon_operating,_Fitzsimons_Army_Medical_Center,_circa_1990"/>
              <p:cNvSpPr>
                <a:spLocks noChangeArrowheads="1"/>
              </p:cNvSpPr>
              <p:nvPr/>
            </p:nvSpPr>
            <p:spPr bwMode="auto">
              <a:xfrm rot="5400000">
                <a:off x="3333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7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20" name="AutoShape 10" descr="AA9FB36A-72FD-4E97-A1B3-5FB9C94C5B1C"/>
              <p:cNvSpPr>
                <a:spLocks noChangeArrowheads="1"/>
              </p:cNvSpPr>
              <p:nvPr/>
            </p:nvSpPr>
            <p:spPr bwMode="auto">
              <a:xfrm rot="5400000">
                <a:off x="21621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8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21" name="AutoShape 10" descr="CAS1E1M9"/>
              <p:cNvSpPr>
                <a:spLocks noChangeArrowheads="1"/>
              </p:cNvSpPr>
              <p:nvPr/>
            </p:nvSpPr>
            <p:spPr bwMode="auto">
              <a:xfrm rot="5400000">
                <a:off x="39909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9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22" name="AutoShape 10" descr="f3343ff8-942c-43b1-8cef-1064b8007cc3"/>
              <p:cNvSpPr>
                <a:spLocks noChangeArrowheads="1"/>
              </p:cNvSpPr>
              <p:nvPr/>
            </p:nvSpPr>
            <p:spPr bwMode="auto">
              <a:xfrm rot="5400000">
                <a:off x="58197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0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23" name="AutoShape 10" descr="84_9_30_baby"/>
              <p:cNvSpPr>
                <a:spLocks noChangeArrowheads="1"/>
              </p:cNvSpPr>
              <p:nvPr/>
            </p:nvSpPr>
            <p:spPr bwMode="auto">
              <a:xfrm rot="5400000">
                <a:off x="76485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1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</p:grpSp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11049000" y="5038725"/>
            <a:ext cx="17983200" cy="1143000"/>
            <a:chOff x="-8991600" y="5029200"/>
            <a:chExt cx="17983200" cy="1143000"/>
          </a:xfrm>
        </p:grpSpPr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133350" y="5029200"/>
              <a:ext cx="8858250" cy="1143000"/>
              <a:chOff x="133350" y="5029200"/>
              <a:chExt cx="8858250" cy="1143000"/>
            </a:xfrm>
          </p:grpSpPr>
          <p:sp>
            <p:nvSpPr>
              <p:cNvPr id="4112" name="AutoShape 10" descr="Medical (64)"/>
              <p:cNvSpPr>
                <a:spLocks noChangeArrowheads="1"/>
              </p:cNvSpPr>
              <p:nvPr/>
            </p:nvSpPr>
            <p:spPr bwMode="auto">
              <a:xfrm rot="5400000">
                <a:off x="333375" y="4829175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2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13" name="AutoShape 10" descr="06020608"/>
              <p:cNvSpPr>
                <a:spLocks noChangeArrowheads="1"/>
              </p:cNvSpPr>
              <p:nvPr/>
            </p:nvSpPr>
            <p:spPr bwMode="auto">
              <a:xfrm rot="5400000">
                <a:off x="2162175" y="4829175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3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14" name="AutoShape 10" descr="53502_wallpaper280"/>
              <p:cNvSpPr>
                <a:spLocks noChangeArrowheads="1"/>
              </p:cNvSpPr>
              <p:nvPr/>
            </p:nvSpPr>
            <p:spPr bwMode="auto">
              <a:xfrm rot="5400000">
                <a:off x="3990975" y="4829175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4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15" name="AutoShape 10" descr="348c5be8ae4b81c926cf68bac27e06f8"/>
              <p:cNvSpPr>
                <a:spLocks noChangeArrowheads="1"/>
              </p:cNvSpPr>
              <p:nvPr/>
            </p:nvSpPr>
            <p:spPr bwMode="auto">
              <a:xfrm rot="5400000">
                <a:off x="5819775" y="4829175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5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16" name="AutoShape 10" descr="2008"/>
              <p:cNvSpPr>
                <a:spLocks noChangeArrowheads="1"/>
              </p:cNvSpPr>
              <p:nvPr/>
            </p:nvSpPr>
            <p:spPr bwMode="auto">
              <a:xfrm rot="5400000">
                <a:off x="7648575" y="4829175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6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</p:grpSp>
        <p:grpSp>
          <p:nvGrpSpPr>
            <p:cNvPr id="7" name="Group 29"/>
            <p:cNvGrpSpPr>
              <a:grpSpLocks/>
            </p:cNvGrpSpPr>
            <p:nvPr/>
          </p:nvGrpSpPr>
          <p:grpSpPr bwMode="auto">
            <a:xfrm>
              <a:off x="-8991600" y="5029200"/>
              <a:ext cx="8858250" cy="1143000"/>
              <a:chOff x="133352" y="1338264"/>
              <a:chExt cx="8858250" cy="1143000"/>
            </a:xfrm>
          </p:grpSpPr>
          <p:sp>
            <p:nvSpPr>
              <p:cNvPr id="4107" name="AutoShape 10" descr="237385559"/>
              <p:cNvSpPr>
                <a:spLocks noChangeArrowheads="1"/>
              </p:cNvSpPr>
              <p:nvPr/>
            </p:nvSpPr>
            <p:spPr bwMode="auto">
              <a:xfrm rot="5400000">
                <a:off x="3333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7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08" name="AutoShape 10" descr="medical1"/>
              <p:cNvSpPr>
                <a:spLocks noChangeArrowheads="1"/>
              </p:cNvSpPr>
              <p:nvPr/>
            </p:nvSpPr>
            <p:spPr bwMode="auto">
              <a:xfrm rot="5400000">
                <a:off x="21621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8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09" name="AutoShape 10" descr="06020611"/>
              <p:cNvSpPr>
                <a:spLocks noChangeArrowheads="1"/>
              </p:cNvSpPr>
              <p:nvPr/>
            </p:nvSpPr>
            <p:spPr bwMode="auto">
              <a:xfrm rot="5400000">
                <a:off x="39909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19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10" name="AutoShape 10" descr="Medical (22)"/>
              <p:cNvSpPr>
                <a:spLocks noChangeArrowheads="1"/>
              </p:cNvSpPr>
              <p:nvPr/>
            </p:nvSpPr>
            <p:spPr bwMode="auto">
              <a:xfrm rot="5400000">
                <a:off x="58197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20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  <p:sp>
            <p:nvSpPr>
              <p:cNvPr id="4111" name="AutoShape 10" descr="Medical (30)"/>
              <p:cNvSpPr>
                <a:spLocks noChangeArrowheads="1"/>
              </p:cNvSpPr>
              <p:nvPr/>
            </p:nvSpPr>
            <p:spPr bwMode="auto">
              <a:xfrm rot="5400000">
                <a:off x="7648577" y="1138239"/>
                <a:ext cx="1143000" cy="1543050"/>
              </a:xfrm>
              <a:prstGeom prst="roundRect">
                <a:avLst>
                  <a:gd name="adj" fmla="val 16667"/>
                </a:avLst>
              </a:prstGeom>
              <a:blipFill dpi="0" rotWithShape="0">
                <a:blip r:embed="rId21" cstate="print"/>
                <a:srcRect/>
                <a:stretch>
                  <a:fillRect/>
                </a:stretch>
              </a:blipFill>
              <a:ln w="12700" cap="sq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rot="10800000" vert="eaVert" wrap="none" anchor="ctr"/>
              <a:lstStyle/>
              <a:p>
                <a:pPr rtl="0"/>
                <a:endParaRPr lang="fa-IR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07552" name="Text Box 32"/>
          <p:cNvSpPr txBox="1">
            <a:spLocks noChangeArrowheads="1"/>
          </p:cNvSpPr>
          <p:nvPr/>
        </p:nvSpPr>
        <p:spPr bwMode="auto">
          <a:xfrm>
            <a:off x="0" y="2514600"/>
            <a:ext cx="9144000" cy="158197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A50021"/>
            </a:outerShdw>
          </a:effectLst>
        </p:spPr>
        <p:txBody>
          <a:bodyPr wrap="square">
            <a:spAutoFit/>
          </a:bodyPr>
          <a:lstStyle/>
          <a:p>
            <a:pPr algn="ctr" rtl="0">
              <a:spcBef>
                <a:spcPct val="20000"/>
              </a:spcBef>
              <a:buClr>
                <a:schemeClr val="tx1"/>
              </a:buClr>
              <a:defRPr/>
            </a:pPr>
            <a:r>
              <a:rPr lang="fa-IR" sz="4400" dirty="0">
                <a:latin typeface="Tahoma" pitchFamily="34" charset="0"/>
                <a:cs typeface="B Titr" pitchFamily="2" charset="-78"/>
              </a:rPr>
              <a:t>محور مراقبت مادر و نوزاد</a:t>
            </a:r>
          </a:p>
          <a:p>
            <a:pPr algn="ctr" rtl="0">
              <a:spcBef>
                <a:spcPct val="20000"/>
              </a:spcBef>
              <a:buClr>
                <a:schemeClr val="tx1"/>
              </a:buClr>
              <a:defRPr/>
            </a:pPr>
            <a:r>
              <a:rPr lang="fa-IR" sz="4400" dirty="0" smtClean="0">
                <a:latin typeface="Tahoma" pitchFamily="34" charset="0"/>
                <a:cs typeface="B Titr" pitchFamily="2" charset="-78"/>
              </a:rPr>
              <a:t>زمستان </a:t>
            </a:r>
            <a:r>
              <a:rPr lang="fa-IR" sz="4400" dirty="0">
                <a:latin typeface="Tahoma" pitchFamily="34" charset="0"/>
                <a:cs typeface="B Titr" pitchFamily="2" charset="-78"/>
              </a:rPr>
              <a:t>95</a:t>
            </a:r>
            <a:endParaRPr lang="en-US" sz="4400" dirty="0">
              <a:latin typeface="Tahoma" pitchFamily="34" charset="0"/>
              <a:cs typeface="B Titr" pitchFamily="2" charset="-78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2.18333 -0.00069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2.19167 -0.00556 " pathEditMode="relative" rAng="0" ptsTypes="AA">
                                      <p:cBhvr>
                                        <p:cTn id="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21920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lvl="0"/>
            <a:r>
              <a:rPr kumimoji="0" lang="fa-IR" sz="2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موضوع: </a:t>
            </a:r>
            <a:r>
              <a:rPr kumimoji="0" lang="fa-IR" sz="27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پذیرش مادر باردار</a:t>
            </a:r>
            <a:r>
              <a:rPr kumimoji="0" lang="fa-IR" sz="2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   </a:t>
            </a:r>
            <a:br>
              <a:rPr kumimoji="0" lang="fa-IR" sz="2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</a:br>
            <a:r>
              <a:rPr kumimoji="0" lang="fa-IR" sz="27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مکان:</a:t>
            </a:r>
            <a:r>
              <a:rPr kumimoji="0" lang="fa-IR" sz="2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اتاق معاینه بلوک زایمان/ اورژانس تک تخصصی زنان و اورژانس جنرال</a:t>
            </a:r>
            <a:br>
              <a:rPr kumimoji="0" lang="fa-IR" sz="2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</a:br>
            <a:r>
              <a:rPr kumimoji="0" lang="fa-IR" sz="27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مخاطب:</a:t>
            </a:r>
            <a:r>
              <a:rPr kumimoji="0" lang="fa-IR" sz="2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ماما، متخصص زنان،پزشک اورژانس</a:t>
            </a:r>
            <a: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fa-IR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399" y="1295400"/>
          <a:ext cx="8991601" cy="5410200"/>
        </p:xfrm>
        <a:graphic>
          <a:graphicData uri="http://schemas.openxmlformats.org/drawingml/2006/table">
            <a:tbl>
              <a:tblPr rtl="1"/>
              <a:tblGrid>
                <a:gridCol w="2293839"/>
                <a:gridCol w="2293839"/>
                <a:gridCol w="1777061"/>
                <a:gridCol w="1679247"/>
                <a:gridCol w="947615"/>
              </a:tblGrid>
              <a:tr h="216423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latin typeface="IranNastaliq"/>
                          <a:ea typeface="Calibri"/>
                          <a:cs typeface="B Nazanin"/>
                        </a:rPr>
                        <a:t>پرسش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latin typeface="IranNastaliq"/>
                          <a:ea typeface="Calibri"/>
                          <a:cs typeface="B Nazanin"/>
                        </a:rPr>
                        <a:t>شواهد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/>
                        </a:rPr>
                        <a:t>ترمینولوژی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16423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/>
                        </a:rPr>
                        <a:t>مستندات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/>
                        </a:rPr>
                        <a:t>مشاهده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/>
                        </a:rPr>
                        <a:t>مصاحبه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1983765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پذیرش مادر باردار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مشخص شدن مسئول پذیرش(تریاژ) در برنامه هفتگی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تعیین تکلیف مادر باردار در اتاق معاینه/تریاز براساس اولویت بندی مادر پرخطر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چه کسی مادران باردار را پذیرش می کند؟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علائم خطر فوری مادران باردار کدامند؟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اولویت بندی مادران پرخطر  از کم خطر را چگونه انجام می دهید؟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تریاژ مادر باردار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مادر پرخطر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علائم خطر فوری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81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گزارش </a:t>
                      </a:r>
                      <a:r>
                        <a:rPr lang="fa-IR" sz="1200" dirty="0" smtClean="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مامائی</a:t>
                      </a:r>
                      <a:r>
                        <a:rPr lang="en-US" sz="1200" dirty="0" smtClean="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 </a:t>
                      </a:r>
                      <a:r>
                        <a:rPr lang="fa-IR" sz="1200" baseline="0" dirty="0" smtClean="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 در زمان پذیرش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فرم تریاژ در اورژانس تک تخصصی زنان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گزارش دفتر سرپایی/پرونده مادر در بلوک زایمان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گزارش پذیرش مادر در فرم گزارش پرستاری(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admission note</a:t>
                      </a: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)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ثبت تاریخ و ساعت ورود به بخش و انجام</a:t>
                      </a:r>
                      <a:r>
                        <a:rPr lang="fa-IR" sz="12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 </a:t>
                      </a: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اولین ویزیت و معاینه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ثبت علائم خطر فوری در گزارش سرپایی/پرونده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>
                        <a:solidFill>
                          <a:srgbClr val="2E74B5"/>
                        </a:solidFill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.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solidFill>
                          <a:srgbClr val="2E74B5"/>
                        </a:solidFill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77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ویزیت مادر باردار در بخش وارژانس جنرال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ثبت فرخوان متخصص زنان/ماما به اورزانس در گزارش پرستاری/ دستور پزشک اورژانس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ثبت نتایج معاینه در شرح حال/دستورات/دفتر سرپایی بلوک زایمان</a:t>
                      </a:r>
                      <a:endParaRPr lang="en-US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انجام ویزیت مادر در بخش اورژانس توسط ماما/متخصص زنان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درصورتی که مادر باردار تا 42 روز پس از زایمان به بخش اورژانس مراجعه کند چه می کنید؟(پزشک اورژانس)</a:t>
                      </a:r>
                      <a:endParaRPr lang="en-US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solidFill>
                          <a:srgbClr val="2E74B5"/>
                        </a:solidFill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41399" marR="41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   موضوع: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مراقبت از مادر باردار و مستندات پرونده مامائی                    </a:t>
            </a:r>
            <a:b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</a:b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مکان: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بلوک زایمان/اورژانس تک تخصصی                                    </a:t>
            </a:r>
            <a:b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</a:b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مخاطب: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ماما/پزشک</a:t>
            </a:r>
            <a:endParaRPr lang="fa-IR" sz="20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295399"/>
          <a:ext cx="9144000" cy="5517270"/>
        </p:xfrm>
        <a:graphic>
          <a:graphicData uri="http://schemas.openxmlformats.org/drawingml/2006/table">
            <a:tbl>
              <a:tblPr rtl="1"/>
              <a:tblGrid>
                <a:gridCol w="2343177"/>
                <a:gridCol w="2343177"/>
                <a:gridCol w="1763306"/>
                <a:gridCol w="1663387"/>
                <a:gridCol w="1030953"/>
              </a:tblGrid>
              <a:tr h="221578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latin typeface="IranNastaliq"/>
                          <a:ea typeface="Calibri"/>
                          <a:cs typeface="B Nazanin" pitchFamily="2" charset="-78"/>
                        </a:rPr>
                        <a:t>پرسش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 pitchFamily="2" charset="-78"/>
                        </a:rPr>
                        <a:t>شواهد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 pitchFamily="2" charset="-78"/>
                        </a:rPr>
                        <a:t>ترمینولوژی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2157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 pitchFamily="2" charset="-78"/>
                        </a:rPr>
                        <a:t>مستندات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 pitchFamily="2" charset="-78"/>
                        </a:rPr>
                        <a:t>مشاهده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latin typeface="IranNastaliq"/>
                          <a:ea typeface="Calibri"/>
                          <a:cs typeface="B Nazanin" pitchFamily="2" charset="-78"/>
                        </a:rPr>
                        <a:t>مصاحبه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120759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ارزیابی اولیه مامایی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تعیین و ابلاغ محدوده زمانی ارزیابی اولیه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فرم شرح حال مادر </a:t>
                      </a:r>
                      <a:r>
                        <a:rPr lang="fa-IR" sz="1200" dirty="0" smtClean="0">
                          <a:latin typeface="IranNastaliq"/>
                          <a:ea typeface="Calibri"/>
                          <a:cs typeface="B Nazanin" pitchFamily="2" charset="-78"/>
                        </a:rPr>
                        <a:t>باردار(9 برگ ابلاغی بلوک زایمان)  </a:t>
                      </a: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تکمیل شده که در پایان ان تشخیص ثبت شده است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فرم ارزیابی خطر ترومبوآمبولی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200" dirty="0" smtClean="0">
                          <a:latin typeface="IranNastaliq"/>
                          <a:ea typeface="Calibri"/>
                          <a:cs typeface="B Nazanin" pitchFamily="2" charset="-78"/>
                        </a:rPr>
                        <a:t>تصمیم گیری پزشک/ماما بر مبنای</a:t>
                      </a:r>
                      <a:r>
                        <a:rPr lang="fa-IR" sz="1200" baseline="0" dirty="0" smtClean="0">
                          <a:latin typeface="IranNastaliq"/>
                          <a:ea typeface="Calibri"/>
                          <a:cs typeface="B Nazanin" pitchFamily="2" charset="-78"/>
                        </a:rPr>
                        <a:t> ارزیابی اولیه در تدوین طرح مراقبت و درمان</a:t>
                      </a:r>
                      <a:endParaRPr lang="fa-IR" sz="1200" dirty="0">
                        <a:latin typeface="IranNastaliq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latin typeface="IranNastaliq"/>
                          <a:ea typeface="Calibri"/>
                          <a:cs typeface="B Nazanin" pitchFamily="2" charset="-78"/>
                        </a:rPr>
                        <a:t>شرح حال مادر باردار را در چه محدوده زمانی انجام می دهید ؟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latin typeface="IranNastaliq"/>
                          <a:ea typeface="Calibri"/>
                          <a:cs typeface="B Nazanin" pitchFamily="2" charset="-78"/>
                        </a:rPr>
                        <a:t>ارزیابی خطر ترومبوآمبولی را چگونه انجام می دهید؟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>
                        <a:latin typeface="IranNastaliq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759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دستورات پزشک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ثبت تمامی دستورات توسط پزشک با ذکر تاریخ، ساعت و مهر پزشک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ثبت دستور نوع بیدردی زایمان توسط متخصص زنلن و بیهوشی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چک دستورات با ذکر نام خانوادگی، تاریخ، ساعت و مهر ماما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>
                        <a:latin typeface="IranNastaliq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>
                        <a:latin typeface="IranNastaliq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200" dirty="0">
                        <a:latin typeface="IranNastaliq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89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مراقبت معمول از مادران باردار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ثبت فرم لیبر در مرحله اول و دوم زایمان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تکمیل فرم پارتوگراف در لیبر(از فاز فعال زایمان)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ثبت فرم گزارش زایمان در مرحله سوم و چهارم زایمان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ثبت فرم پس از زایمان 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ثبت تزریق آمپول رگام در پرونده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ثبت فرم سولفات منیزیم در صورت منیزیم تراپی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مشاهده راهنمای ارائه خدمات مامائی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انجام مراقبت های مادران در مراحل لیبر طبق دستورالعمل 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latin typeface="IranNastaliq"/>
                          <a:ea typeface="Calibri"/>
                          <a:cs typeface="B Nazanin" pitchFamily="2" charset="-78"/>
                        </a:rPr>
                        <a:t>آیا به کتاب راهنمای ارائه خدمات مامائی دسترسی دارید؟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latin typeface="IranNastaliq"/>
                          <a:ea typeface="Calibri"/>
                          <a:cs typeface="B Nazanin" pitchFamily="2" charset="-78"/>
                        </a:rPr>
                        <a:t>مراقبت مادر باردار در مراحل لیبر به چه صورت انجام می شود؟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latin typeface="IranNastaliq"/>
                          <a:ea typeface="Calibri"/>
                          <a:cs typeface="B Nazanin" pitchFamily="2" charset="-78"/>
                        </a:rPr>
                        <a:t>پایش دو ساعت اول پس از زایمان چگونه انجام می شود؟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>
                          <a:latin typeface="IranNastaliq"/>
                          <a:ea typeface="Calibri"/>
                          <a:cs typeface="B Nazanin" pitchFamily="2" charset="-78"/>
                        </a:rPr>
                        <a:t>فرایند تهیه آمپول رگام در بیمارستان شما به چه صورت است؟</a:t>
                      </a:r>
                      <a:endParaRPr lang="en-US" sz="12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مراحل زایمان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200" dirty="0">
                          <a:latin typeface="IranNastaliq"/>
                          <a:ea typeface="Calibri"/>
                          <a:cs typeface="B Nazanin" pitchFamily="2" charset="-78"/>
                        </a:rPr>
                        <a:t>فاز فعال زایمان</a:t>
                      </a:r>
                      <a:endParaRPr lang="en-US" sz="12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56139" marR="56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-40704"/>
            <a:ext cx="338554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  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219200"/>
          <a:ext cx="9144000" cy="5181600"/>
        </p:xfrm>
        <a:graphic>
          <a:graphicData uri="http://schemas.openxmlformats.org/drawingml/2006/table">
            <a:tbl>
              <a:tblPr rtl="1"/>
              <a:tblGrid>
                <a:gridCol w="773434"/>
                <a:gridCol w="2884024"/>
                <a:gridCol w="2170304"/>
                <a:gridCol w="2047324"/>
                <a:gridCol w="1268914"/>
              </a:tblGrid>
              <a:tr h="518160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مدیریت درد مادران باردار</a:t>
                      </a:r>
                      <a:endParaRPr lang="en-US" sz="1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دسترسی به فایل الکترونیک راهنمای روش های بیدردی/کاهش درد زایمان</a:t>
                      </a:r>
                      <a:endParaRPr lang="en-US" sz="1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دسترسی به کتاب راهنمای ارائه خدمات مامائی</a:t>
                      </a:r>
                      <a:endParaRPr lang="en-US" sz="1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 pitchFamily="2" charset="-78"/>
                        </a:rPr>
                        <a:t>ثبت استفاده از بیدردی/کم دردی در گزارش مامائی</a:t>
                      </a:r>
                      <a:endParaRPr lang="en-US" sz="1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 pitchFamily="2" charset="-78"/>
                        </a:rPr>
                        <a:t>مشاهده استفاده از یک روش بیدردی در مادر باردار</a:t>
                      </a:r>
                      <a:endParaRPr lang="en-US" sz="1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 pitchFamily="2" charset="-78"/>
                        </a:rPr>
                        <a:t>آیا دسترسی به راهنمای بیدردی زایمان و راهنمای ارائه خدمات مامائی دارید؟(ماما/پزشک)</a:t>
                      </a:r>
                      <a:endParaRPr lang="en-US" sz="1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 pitchFamily="2" charset="-78"/>
                        </a:rPr>
                        <a:t>آیا در طول زایمان از بیدردی برای شما استفاده شد؟ چه نوع؟(مادر)</a:t>
                      </a:r>
                      <a:endParaRPr lang="en-US" sz="1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 pitchFamily="2" charset="-78"/>
                        </a:rPr>
                        <a:t>آیا انتخاب نوع بیدردی به اختیار شما بود؟(مادر)</a:t>
                      </a:r>
                      <a:endParaRPr lang="en-US" sz="1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342900" marR="0" lvl="0" indent="-34290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 pitchFamily="2" charset="-78"/>
                        </a:rPr>
                        <a:t>آیا محاسن و معایب روش بیدردی که برای شما استفاده شده، توضیح داده شد؟(مادر)</a:t>
                      </a:r>
                      <a:endParaRPr lang="en-US" sz="1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>
                        <a:latin typeface="IranNastaliq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33775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chemeClr val="bg1"/>
                </a:solidFill>
                <a:latin typeface="IranNastaliq" charset="0"/>
                <a:ea typeface="Calibri" pitchFamily="34" charset="0"/>
                <a:cs typeface="2  Titr" charset="-78"/>
              </a:rPr>
              <a:t> موضوع: </a:t>
            </a:r>
            <a:r>
              <a:rPr lang="fa-IR" sz="2000" b="1" dirty="0" smtClean="0">
                <a:solidFill>
                  <a:schemeClr val="bg1"/>
                </a:solidFill>
                <a:latin typeface="IranNastaliq" charset="0"/>
                <a:ea typeface="Calibri" pitchFamily="34" charset="0"/>
                <a:cs typeface="2  Titr" charset="-78"/>
              </a:rPr>
              <a:t>مراقبت مادر باردارو مستندات </a:t>
            </a:r>
            <a:r>
              <a:rPr lang="fa-IR" sz="2000" b="1" dirty="0">
                <a:solidFill>
                  <a:schemeClr val="bg1"/>
                </a:solidFill>
                <a:latin typeface="IranNastaliq" charset="0"/>
                <a:ea typeface="Calibri" pitchFamily="34" charset="0"/>
                <a:cs typeface="2  Titr" charset="-78"/>
              </a:rPr>
              <a:t>پرونده مامائی                    </a:t>
            </a:r>
            <a:br>
              <a:rPr lang="fa-IR" sz="2000" b="1" dirty="0">
                <a:solidFill>
                  <a:schemeClr val="bg1"/>
                </a:solidFill>
                <a:latin typeface="IranNastaliq" charset="0"/>
                <a:ea typeface="Calibri" pitchFamily="34" charset="0"/>
                <a:cs typeface="2  Titr" charset="-78"/>
              </a:rPr>
            </a:br>
            <a:r>
              <a:rPr lang="fa-IR" sz="2000" b="1" dirty="0">
                <a:solidFill>
                  <a:schemeClr val="bg1"/>
                </a:solidFill>
                <a:latin typeface="IranNastaliq" charset="0"/>
                <a:ea typeface="Calibri" pitchFamily="34" charset="0"/>
                <a:cs typeface="2  Titr" charset="-78"/>
              </a:rPr>
              <a:t> مکان:</a:t>
            </a:r>
            <a:r>
              <a:rPr lang="fa-IR" sz="2000" dirty="0">
                <a:solidFill>
                  <a:schemeClr val="bg1"/>
                </a:solidFill>
                <a:latin typeface="IranNastaliq" charset="0"/>
                <a:ea typeface="Calibri" pitchFamily="34" charset="0"/>
                <a:cs typeface="2  Titr" charset="-78"/>
              </a:rPr>
              <a:t> بلوک زایمان/اورژانس تک تخصصی/اتاق عمل                                     </a:t>
            </a:r>
            <a:endParaRPr lang="fa-IR" sz="2000" dirty="0" smtClean="0">
              <a:solidFill>
                <a:schemeClr val="bg1"/>
              </a:solidFill>
              <a:latin typeface="IranNastaliq" charset="0"/>
              <a:ea typeface="Calibri" pitchFamily="34" charset="0"/>
              <a:cs typeface="2  Titr" charset="-78"/>
            </a:endParaRPr>
          </a:p>
          <a:p>
            <a:pPr algn="ctr"/>
            <a:r>
              <a:rPr lang="fa-IR" sz="2000" dirty="0" smtClean="0">
                <a:solidFill>
                  <a:schemeClr val="bg1"/>
                </a:solidFill>
                <a:latin typeface="IranNastaliq" charset="0"/>
                <a:ea typeface="Calibri" pitchFamily="34" charset="0"/>
                <a:cs typeface="2  Titr" charset="-78"/>
              </a:rPr>
              <a:t>  </a:t>
            </a:r>
            <a:r>
              <a:rPr lang="fa-IR" sz="2000" b="1" dirty="0">
                <a:solidFill>
                  <a:schemeClr val="bg1"/>
                </a:solidFill>
                <a:latin typeface="IranNastaliq" charset="0"/>
                <a:ea typeface="Calibri" pitchFamily="34" charset="0"/>
                <a:cs typeface="2  Titr" charset="-78"/>
              </a:rPr>
              <a:t>مخاطب:</a:t>
            </a:r>
            <a:r>
              <a:rPr lang="fa-IR" sz="2000" dirty="0">
                <a:solidFill>
                  <a:schemeClr val="bg1"/>
                </a:solidFill>
                <a:latin typeface="IranNastaliq" charset="0"/>
                <a:ea typeface="Calibri" pitchFamily="34" charset="0"/>
                <a:cs typeface="2  Titr" charset="-78"/>
              </a:rPr>
              <a:t> ماما/پزشک</a:t>
            </a:r>
            <a:endParaRPr lang="fa-IR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موضوع:مراقبت از نوزاد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         </a:t>
            </a:r>
            <a:b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</a:b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مکان: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بلوک زایمان/ اتاق عمل/بخش پس از زایمان/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2  Titr"/>
              </a:rPr>
              <a:t>NICU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                                                                                      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مخاطب: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پزشک/ماما/پرستار/مادر</a:t>
            </a:r>
            <a:endParaRPr lang="fa-IR" sz="2000" dirty="0">
              <a:solidFill>
                <a:schemeClr val="bg1"/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-40704"/>
            <a:ext cx="26161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935005"/>
          <a:ext cx="9144000" cy="5957292"/>
        </p:xfrm>
        <a:graphic>
          <a:graphicData uri="http://schemas.openxmlformats.org/drawingml/2006/table">
            <a:tbl>
              <a:tblPr rtl="1"/>
              <a:tblGrid>
                <a:gridCol w="2446144"/>
                <a:gridCol w="2446144"/>
                <a:gridCol w="2248615"/>
                <a:gridCol w="2003097"/>
              </a:tblGrid>
              <a:tr h="225645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latin typeface="IranNastaliq"/>
                          <a:ea typeface="Calibri"/>
                          <a:cs typeface="B Nazanin"/>
                        </a:rPr>
                        <a:t>پرسش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شواهد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225645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مستندات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latin typeface="IranNastaliq"/>
                          <a:ea typeface="Calibri"/>
                          <a:cs typeface="B Nazanin"/>
                        </a:rPr>
                        <a:t>مشاهده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مصاحبه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98961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شناسایی صحیح نوزاد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دسترسی به فایل الکترونیک/کاغذی بسته خدمتی نوزاد سالم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نصب مچ بند نوزاد </a:t>
                      </a:r>
                      <a:r>
                        <a:rPr lang="en-US" sz="1400" dirty="0" smtClean="0">
                          <a:latin typeface="IranNastaliq"/>
                          <a:ea typeface="Calibri"/>
                          <a:cs typeface="B Nazanin"/>
                        </a:rPr>
                        <a:t> </a:t>
                      </a:r>
                      <a:r>
                        <a:rPr lang="en-US" sz="1400" baseline="0" dirty="0" smtClean="0">
                          <a:latin typeface="IranNastaliq"/>
                          <a:ea typeface="Calibri"/>
                          <a:cs typeface="B Nazanin"/>
                        </a:rPr>
                        <a:t> </a:t>
                      </a:r>
                      <a:r>
                        <a:rPr lang="fa-IR" sz="1400" baseline="0" smtClean="0">
                          <a:latin typeface="IranNastaliq"/>
                          <a:ea typeface="Calibri"/>
                          <a:cs typeface="B Nazanin"/>
                        </a:rPr>
                        <a:t>بر روی مچ هر دو پای نوزاد، </a:t>
                      </a:r>
                      <a:r>
                        <a:rPr lang="fa-IR" sz="1400" smtClean="0">
                          <a:latin typeface="IranNastaliq"/>
                          <a:ea typeface="Calibri"/>
                          <a:cs typeface="B Nazanin"/>
                        </a:rPr>
                        <a:t>با </a:t>
                      </a: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ذکر مشخصات کامل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شناسایی نوزاد را چگونه انجام می دهید؟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مچ بند شناسایی نوزاد  در کجا تهیه می شود؟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مچ بند نوزاد شامل چه مشخصاتی است؟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مچ بند  شناسایی نوزاد در کجا نصب می شود؟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آیا بعد از زایمان جنسیت نوزاد به شما نشان داده شد؟(مادر)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آیا همزمان با نوزاد خود به بخش منتقل شده اید؟(مادر)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08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مراقبت معمول از نوزاد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ثبت مراقبت ها در گزارش مامائی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تکمیل فرم معاینه نوزاد توسط ماما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تکمیل فرم شرح حال نوزاد توسط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ماما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تکمیل فرم معاینه نوزاد توسط پزشک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برنامه شیفت کاری پزشکان بیمارستان(پزشک عمومی، طب اورژانس، زنان، اطفال، بیهوشی)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گواهینامه آموزشی احیاء پیشرفته نوزادان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 smtClean="0">
                        <a:latin typeface="IranNastaliq"/>
                        <a:ea typeface="Calibri"/>
                        <a:cs typeface="B Nazanin"/>
                      </a:endParaRPr>
                    </a:p>
                    <a:p>
                      <a:pPr marL="45720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 smtClean="0">
                        <a:latin typeface="IranNastaliq"/>
                        <a:ea typeface="Calibri"/>
                        <a:cs typeface="B Nazanin"/>
                      </a:endParaRPr>
                    </a:p>
                    <a:p>
                      <a:pPr marL="45720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 smtClean="0">
                        <a:latin typeface="IranNastaliq"/>
                        <a:ea typeface="Calibri"/>
                        <a:cs typeface="B Nazanin"/>
                      </a:endParaRPr>
                    </a:p>
                    <a:p>
                      <a:pPr marL="45720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 smtClean="0">
                        <a:latin typeface="IranNastaliq"/>
                        <a:ea typeface="Calibri"/>
                        <a:cs typeface="B Nazanin"/>
                      </a:endParaRPr>
                    </a:p>
                    <a:p>
                      <a:pPr marL="45720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 smtClean="0">
                        <a:latin typeface="IranNastaliq"/>
                        <a:ea typeface="Calibri"/>
                        <a:cs typeface="B Nazanin"/>
                      </a:endParaRPr>
                    </a:p>
                    <a:p>
                      <a:pPr marL="45720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IranNastaliq"/>
                        <a:ea typeface="Calibri"/>
                        <a:cs typeface="B Nazanin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حضور یک پزشک دارای گواهی پیشرفته نوزادان در بیمارستان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به نسخه بسته خدمتی نوزاد دسترسی دارید؟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مراقبت های معمول نوزاد قبل، بعد از تولد و در طول بستری براساس بسته نوزاد سالم چگونه است؟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موضوع:مراقبت از نوزاد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        </a:t>
            </a:r>
            <a:b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</a:b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مکان: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بلوک زایمان/ اتاق عمل/بخش پس از زایمان/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2  Titr"/>
              </a:rPr>
              <a:t>NICU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                                                                                      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مخاطب: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پزشک/ماما/پرستار/مادر</a:t>
            </a:r>
            <a:endParaRPr lang="fa-IR" sz="20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990600"/>
          <a:ext cx="8991600" cy="5867400"/>
        </p:xfrm>
        <a:graphic>
          <a:graphicData uri="http://schemas.openxmlformats.org/drawingml/2006/table">
            <a:tbl>
              <a:tblPr rtl="1"/>
              <a:tblGrid>
                <a:gridCol w="1300259"/>
                <a:gridCol w="2808976"/>
                <a:gridCol w="2582150"/>
                <a:gridCol w="2300215"/>
              </a:tblGrid>
              <a:tr h="234696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تغذیه با شیر مادر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تکمیل فرم مشاهده شیردهی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 smtClean="0">
                          <a:latin typeface="IranNastaliq"/>
                          <a:ea typeface="Calibri"/>
                          <a:cs typeface="B Nazanin"/>
                        </a:rPr>
                        <a:t>مشاهده انجام </a:t>
                      </a: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شیردهی به روش صحیح در مادر زایمان کرده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آیا درخصوص شیردهی به نوزاد به شما اموزش داده اند؟(مادر)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از مزایای شیر مادر چه می دانید؟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درصورت مشکل شیردهی بعد از ترخیص به کجا مراجعه می کنید؟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11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کارشناس مراقب نوزاد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گواهی دوره  آموزشی احیای پایه نوزاد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حضور یک کارشناس مامائی در هر زایمان و انجام مراقبت های نوزاد توسط وی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74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حفظ امنیت و ایمنی نوزاد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تدوین روش اجرایی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انطباق عملکرد پرسنل با روش اجرایی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برای حفظ امنیت و ایمنی نوزاد چه اقداماتی انجام می دهید؟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59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برقراری تماس پوستی مادر و نوزاد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baseline="0" dirty="0">
                          <a:latin typeface="IranNastaliq"/>
                          <a:ea typeface="Calibri"/>
                          <a:cs typeface="B Nazanin"/>
                        </a:rPr>
                        <a:t> </a:t>
                      </a:r>
                      <a:r>
                        <a:rPr lang="fa-IR" sz="1400" baseline="0" dirty="0" smtClean="0">
                          <a:latin typeface="IranNastaliq"/>
                          <a:ea typeface="Calibri"/>
                          <a:cs typeface="B Nazanin"/>
                        </a:rPr>
                        <a:t>م</a:t>
                      </a:r>
                      <a:r>
                        <a:rPr lang="fa-IR" sz="1400" dirty="0" smtClean="0">
                          <a:latin typeface="IranNastaliq"/>
                          <a:ea typeface="Calibri"/>
                          <a:cs typeface="B Nazanin"/>
                        </a:rPr>
                        <a:t>شاهده </a:t>
                      </a: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برقراری تماس پوستی مادر و نوزاد در اتاق زایمان/اتاق عمل بعد از مناسب شدن حال مادر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از دستورالعمل برقراری تماس پوستی مادر و نوزاد چه می دانید؟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آیا بعد از زایمان/سزارین به محض مناسب شدن حالتون نوزاد خود را در آغوش گرفتید؟(مادر)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چه زمانی بعد از زایمان، شیردهی به نوزاد خود را شروع کرده اید؟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914400"/>
          <a:ext cx="9144000" cy="5943600"/>
        </p:xfrm>
        <a:graphic>
          <a:graphicData uri="http://schemas.openxmlformats.org/drawingml/2006/table">
            <a:tbl>
              <a:tblPr rtl="1"/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37744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latin typeface="IranNastaliq"/>
                          <a:ea typeface="Calibri"/>
                          <a:cs typeface="B Nazanin"/>
                        </a:rPr>
                        <a:t>پرسش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شواهد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ترمینولوژی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37744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مستندات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مشاهده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مصاحبه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190195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طراحی بلوک زایمان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آمار سالیانه زایمان(هر </a:t>
                      </a:r>
                      <a:r>
                        <a:rPr lang="en-US" sz="1400">
                          <a:latin typeface="IranNastaliq"/>
                          <a:ea typeface="Calibri"/>
                          <a:cs typeface="B Nazanin"/>
                        </a:rPr>
                        <a:t>LDR</a:t>
                      </a: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 برای 400 زایمان سالانه) 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اتاق های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LDR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ارائه مراقبت های لیبر، زایمان و پس از زایمان به هر مادر در یک اتاق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LDR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حضور همراه در کنار مادر در هر اتاق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LDR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مشاهده تسهیلات همراه در اتاق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LDR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fa-IR" sz="1400" dirty="0" smtClean="0">
                        <a:latin typeface="IranNastaliq"/>
                        <a:ea typeface="Calibri"/>
                        <a:cs typeface="B Nazanin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fa-IR" sz="1400" dirty="0" smtClean="0">
                        <a:latin typeface="IranNastaliq"/>
                        <a:ea typeface="Calibri"/>
                        <a:cs typeface="B Nazanin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fa-IR" sz="1400" dirty="0" smtClean="0">
                        <a:latin typeface="IranNastaliq"/>
                        <a:ea typeface="Calibri"/>
                        <a:cs typeface="B Nazanin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 smtClean="0">
                          <a:latin typeface="IranNastaliq"/>
                          <a:ea typeface="Calibri"/>
                          <a:cs typeface="B Nazanin"/>
                        </a:rPr>
                        <a:t>آیا  </a:t>
                      </a: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از زمان بستری در بخش زایمان تا بعد از زایمان به همراه شما اجازه حضور در کنار شما داده شد؟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US" sz="1400">
                          <a:latin typeface="IranNastaliq"/>
                          <a:ea typeface="Calibri"/>
                          <a:cs typeface="B Nazanin"/>
                        </a:rPr>
                        <a:t>LDR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97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اتاق پره اکلامپسی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مشاهده اتاق پره اکلامپسی با ترالی اورژانس پره اکلامپسی در بلوک زایمان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ترالی اورژانس پره اکلامپسی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48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0070C0"/>
                          </a:solidFill>
                          <a:latin typeface="IranNastaliq"/>
                          <a:ea typeface="Calibri"/>
                          <a:cs typeface="B Nazanin"/>
                        </a:rPr>
                        <a:t>اتاق معاینه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آمار سالیانه زایمان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مشاهده اتاق معاینه در ورودی بخش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969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اتاق آموزش شیردهی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>
                        <a:solidFill>
                          <a:srgbClr val="2E74B5"/>
                        </a:solidFill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مشاهده اتاق آموزش شیردهی با تسهیلات مربوطه در بیمارستان(یکی از بخش های زایمان، زنان، نوزادان، اطفال،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NICU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مشاهده وسایل کمکی شیردهی ایمن در هر بخش یصورت مجزا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آیا جهت انجام شیردهی به نوزاد خود امکان استفاده از اتاق شیردهی مجزا داشته اید؟(مادران شیرده)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solidFill>
                            <a:srgbClr val="000000"/>
                          </a:solidFill>
                          <a:latin typeface="IranNastaliq"/>
                          <a:ea typeface="Calibri"/>
                          <a:cs typeface="B Nazanin"/>
                        </a:rPr>
                        <a:t>آیا امکانات موجود در اتاق سالم و کافی است؟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-288846"/>
            <a:ext cx="9144000" cy="129266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موضوع: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استاندارد فضا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    </a:t>
            </a:r>
            <a:b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</a:b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مکان: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بلوک زایمان/ بخش پس از زایمان/بخش اطفال/نوزادان                                   </a:t>
            </a:r>
            <a:b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</a:b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مخاطب: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2  Titr"/>
                <a:ea typeface="Calibri" pitchFamily="34" charset="0"/>
                <a:cs typeface="Arial" pitchFamily="34" charset="0"/>
              </a:rPr>
              <a:t> رئیس/مدیر عامل بیمارستان، رئیس بخش، مسئول بخش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lvl="0"/>
            <a:r>
              <a:rPr kumimoji="0" lang="fa-I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/>
            </a:r>
            <a:br>
              <a:rPr kumimoji="0" lang="fa-I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</a:br>
            <a:r>
              <a:rPr kumimoji="0" lang="fa-I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موضوع: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مادران پرخطر</a:t>
            </a:r>
            <a:r>
              <a:rPr kumimoji="0" lang="fa-I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</a:t>
            </a:r>
            <a:br>
              <a:rPr kumimoji="0" lang="fa-I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</a:br>
            <a:r>
              <a:rPr kumimoji="0" lang="fa-I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مکان:</a:t>
            </a:r>
            <a:r>
              <a:rPr kumimoji="0" lang="fa-I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بلوک زایمان/بخش پس اززایمان/ اورژانس/اتاق عمل/کلینیک مراقبت دوران بارداری                                                                                               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مخاطب:</a:t>
            </a:r>
            <a:r>
              <a:rPr kumimoji="0" lang="fa-IR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ranNastaliq" charset="0"/>
                <a:ea typeface="Calibri" pitchFamily="34" charset="0"/>
                <a:cs typeface="2  Titr" charset="-78"/>
              </a:rPr>
              <a:t> ماما مسئول/رئیس بخش/رئیس یا مدیر عامل/ماما/پرستار/پزشک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219201"/>
          <a:ext cx="9144000" cy="5638798"/>
        </p:xfrm>
        <a:graphic>
          <a:graphicData uri="http://schemas.openxmlformats.org/drawingml/2006/table">
            <a:tbl>
              <a:tblPr rtl="1"/>
              <a:tblGrid>
                <a:gridCol w="1828800"/>
                <a:gridCol w="1828800"/>
                <a:gridCol w="1828800"/>
                <a:gridCol w="2037008"/>
                <a:gridCol w="1620592"/>
              </a:tblGrid>
              <a:tr h="234950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latin typeface="IranNastaliq"/>
                          <a:ea typeface="Calibri"/>
                          <a:cs typeface="B Nazanin"/>
                        </a:rPr>
                        <a:t>پرسش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شواهد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ترمینولوژی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مستندات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مشاهده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>
                          <a:latin typeface="IranNastaliq"/>
                          <a:ea typeface="Calibri"/>
                          <a:cs typeface="B Nazanin"/>
                        </a:rPr>
                        <a:t>مصاحبه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328929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مدیریت مادران پرخطر در بلوک زایمان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تدوین خط مشی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فهرست مادران پرخطر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ابلاغ محدوده زمانی ویزیت مادر پرخطر توسط متخصص زنان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انطباق عملکرد کارکنان با خط مشی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حضور متخصص زنان بر بالین مادر پرخطر در محدوده زمانی تعیین شده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روال کار شما، درصورتی که مادر پرخطری به بخش شما مراجعه کند چیست؟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چه اقدامات فوری در مواجهه با مادران پرخطر در بخش شما پیش بینی شده است؟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فراخوان پزشک زنان بر بالین مادر پرخطر چگونه است؟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محدوده زمانی حضور متخصص زنان بر بالین مادر پرخطر چیست؟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مادر پرخطر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959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rgbClr val="2E74B5"/>
                          </a:solidFill>
                          <a:latin typeface="IranNastaliq"/>
                          <a:ea typeface="Calibri"/>
                          <a:cs typeface="B Nazanin"/>
                        </a:rPr>
                        <a:t>پایش و مراقبت مستمر از مادران پرخطر قبل از ورود به بلوک و بعد از بلوک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>
                          <a:latin typeface="IranNastaliq"/>
                          <a:ea typeface="Calibri"/>
                          <a:cs typeface="B Nazanin"/>
                        </a:rPr>
                        <a:t>تدوین دستورالعمل</a:t>
                      </a:r>
                      <a:endParaRPr lang="en-US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انطباق عملکرد کارکنان با دستورالعمل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fa-IR" sz="1400" dirty="0">
                          <a:latin typeface="IranNastaliq"/>
                          <a:ea typeface="Calibri"/>
                          <a:cs typeface="B Nazanin"/>
                        </a:rPr>
                        <a:t>درصورتی که مادر پرخطری در بخش شما بستری شود، جهت استمرار مراقبت از وی چه می کنید؟(کارکنان بخش های بالینی و اورژانس بجز بلوک زایمان)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dirty="0">
                        <a:latin typeface="IranNastaliq"/>
                        <a:ea typeface="Calibri"/>
                        <a:cs typeface="B Nazanin"/>
                      </a:endParaRPr>
                    </a:p>
                  </a:txBody>
                  <a:tcPr marL="66083" marR="660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182</TotalTime>
  <Words>2125</Words>
  <Application>Microsoft Office PowerPoint</Application>
  <PresentationFormat>On-screen Show (4:3)</PresentationFormat>
  <Paragraphs>283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موضوع: پذیرش مادر باردار     مکان:اتاق معاینه بلوک زایمان/ اورژانس تک تخصصی زنان و اورژانس جنرال مخاطب: ماما، متخصص زنان،پزشک اورژانس </vt:lpstr>
      <vt:lpstr>    موضوع: مراقبت از مادر باردار و مستندات پرونده مامائی                      مکان: بلوک زایمان/اورژانس تک تخصصی                                       مخاطب: ماما/پزشک</vt:lpstr>
      <vt:lpstr>Slide 5</vt:lpstr>
      <vt:lpstr>موضوع:مراقبت از نوزاد           مکان: بلوک زایمان/ اتاق عمل/بخش پس از زایمان/NICU                                                                                        مخاطب: پزشک/ماما/پرستار/مادر</vt:lpstr>
      <vt:lpstr>موضوع:مراقبت از نوزاد           مکان: بلوک زایمان/ اتاق عمل/بخش پس از زایمان/NICU                                                                                        مخاطب: پزشک/ماما/پرستار/مادر</vt:lpstr>
      <vt:lpstr>موضوع: استاندارد فضا       مکان: بلوک زایمان/ بخش پس از زایمان/بخش اطفال/نوزادان                                     مخاطب: رئیس/مدیر عامل بیمارستان، رئیس بخش، مسئول بخش </vt:lpstr>
      <vt:lpstr> موضوع: مادران پرخطر    مکان: بلوک زایمان/بخش پس اززایمان/ اورژانس/اتاق عمل/کلینیک مراقبت دوران بارداری                                                                                                مخاطب: ماما مسئول/رئیس بخش/رئیس یا مدیر عامل/ماما/پرستار/پزشک </vt:lpstr>
      <vt:lpstr>موضوع: مادران پرخطر           مکان: بلوک زایمان/بخش پس اززایمان/ اورژانس/اتاق عمل/کلینیک مراقبت دوران بارداری                                                                                                    مخاطب: ماما مسئول/رئیس بخش/رئیس یا مدیر عامل/ماما/پرستار/پزشک</vt:lpstr>
      <vt:lpstr> موضوع: آموزش به مادر                   مکان: بلوک زایمان/بخش پس اززایمان  مخاطب: ماما/پزشک </vt:lpstr>
      <vt:lpstr> موضوع: عملکرد کمیته زایمان ایمن و ترویج تغذیه با شیر مادر          مکان: بلوک زایمان/بخش پس از زایمان/کودکان/نوزادان/NICU/داروخانه/کلینیک مراقبت دوران بارداری/کمیته زایمان ایمن و ترویج تغذه با شیر مادر                                                                                                مخاطب: ماما مسئول زایمان، مسئول بخش پس از زایمان، مسئول بخش نوزادان و NICU، رئیس بخش زایمان بخش های فوق،اعضای کمیته، مسئول فن آوری اطلاعات، مادران و همراهان </vt:lpstr>
      <vt:lpstr>موضوع: عملکرد کمیته زایمان ایمن و ترویج تغذیه با شیر مادر          مکان: بلوک زایمان/بخش پس از زایمان/کودکان/نوزادان/NICU/داروخانه/کلینیک مراقبت دوران بارداری/کمیته زایمان ایمن و ترویج تغذه با شیر مادر                                                                                                 مخاطب: ماما مسئول زایمان، مسئول بخش پس از زایمان، مسئول بخش نوزادان و NICU، رئیس بخش زایمان بخش های فوق،اعضای کمیته، مسئول فن آوری اطلاعات، مادران و همراهان</vt:lpstr>
      <vt:lpstr>Slide 14</vt:lpstr>
      <vt:lpstr>Slide 15</vt:lpstr>
      <vt:lpstr>Slide 16</vt:lpstr>
    </vt:vector>
  </TitlesOfParts>
  <Company>PARANDCO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موضوع: پذیرش مادر باردار    مکان:اتاق معاینه بلوک زایمان/ اورژانس تک تخصصی زنان و اورژانس جنرال مخاطب: ماما، متخصص زنان،پزشک اورژانس</dc:title>
  <dc:creator>PARAND</dc:creator>
  <cp:lastModifiedBy>PARAND</cp:lastModifiedBy>
  <cp:revision>29</cp:revision>
  <dcterms:created xsi:type="dcterms:W3CDTF">2016-12-25T17:47:39Z</dcterms:created>
  <dcterms:modified xsi:type="dcterms:W3CDTF">2016-12-27T07:52:28Z</dcterms:modified>
</cp:coreProperties>
</file>